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9.jpeg" ContentType="image/jpeg"/>
  <Override PartName="/ppt/media/image8.jpeg" ContentType="image/jpeg"/>
  <Override PartName="/ppt/media/image7.png" ContentType="image/png"/>
  <Override PartName="/ppt/media/image5.jpeg" ContentType="image/jpeg"/>
  <Override PartName="/ppt/media/image6.png" ContentType="image/png"/>
  <Override PartName="/ppt/media/image1.jpeg" ContentType="image/jpeg"/>
  <Override PartName="/ppt/media/image3.png" ContentType="image/png"/>
  <Override PartName="/ppt/media/image2.jpeg" ContentType="image/jpeg"/>
  <Override PartName="/ppt/media/image4.png" ContentType="image/pn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85800" y="1752480"/>
            <a:ext cx="7772040" cy="182952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85800" y="1752480"/>
            <a:ext cx="7772040" cy="182952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85800" y="1752480"/>
            <a:ext cx="7772040" cy="182952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pic>
        <p:nvPicPr>
          <p:cNvPr id="46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7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5800" y="1752480"/>
            <a:ext cx="7772040" cy="182952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1752480"/>
            <a:ext cx="7772040" cy="182952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85800" y="1752480"/>
            <a:ext cx="7772040" cy="182952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85800" y="1752480"/>
            <a:ext cx="7772040" cy="182952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subTitle"/>
          </p:nvPr>
        </p:nvSpPr>
        <p:spPr>
          <a:xfrm>
            <a:off x="685800" y="1752480"/>
            <a:ext cx="7772040" cy="8481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85800" y="1752480"/>
            <a:ext cx="7772040" cy="182952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1752480"/>
            <a:ext cx="7772040" cy="182952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85800" y="1752480"/>
            <a:ext cx="7772040" cy="182952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85800" y="1752480"/>
            <a:ext cx="7772040" cy="182952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85800" y="1752480"/>
            <a:ext cx="7772040" cy="182952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85800" y="1752480"/>
            <a:ext cx="7772040" cy="182952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85800" y="1752480"/>
            <a:ext cx="7772040" cy="182952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pic>
        <p:nvPicPr>
          <p:cNvPr id="89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90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85800" y="1752480"/>
            <a:ext cx="7772040" cy="182952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1752480"/>
            <a:ext cx="7772040" cy="182952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85800" y="1752480"/>
            <a:ext cx="7772040" cy="182952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685800" y="1752480"/>
            <a:ext cx="7772040" cy="8481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1752480"/>
            <a:ext cx="7772040" cy="182952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5800" y="1752480"/>
            <a:ext cx="7772040" cy="182952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5800" y="1752480"/>
            <a:ext cx="7772040" cy="182952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499320" y="5945040"/>
            <a:ext cx="4940280" cy="920880"/>
          </a:xfrm>
          <a:custGeom>
            <a:avLst/>
            <a:gdLst/>
            <a:ahLst/>
            <a:rect l="l" t="t" r="r" b="b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 hidden="1"/>
          <p:cNvSpPr/>
          <p:nvPr/>
        </p:nvSpPr>
        <p:spPr>
          <a:xfrm>
            <a:off x="485640" y="5938920"/>
            <a:ext cx="3690000" cy="933120"/>
          </a:xfrm>
          <a:custGeom>
            <a:avLst/>
            <a:gdLst/>
            <a:ahLst/>
            <a:rect l="l" t="t" r="r" b="b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 hidden="1"/>
          <p:cNvSpPr/>
          <p:nvPr/>
        </p:nvSpPr>
        <p:spPr>
          <a:xfrm>
            <a:off x="-6120" y="5791320"/>
            <a:ext cx="3402000" cy="1080360"/>
          </a:xfrm>
          <a:prstGeom prst="rtTriangle">
            <a:avLst/>
          </a:prstGeom>
          <a:blipFill>
            <a:blip r:embed="rId2"/>
            <a:tile/>
          </a:blipFill>
          <a:ln w="12600">
            <a:noFill/>
          </a:ln>
          <a:effectLst>
            <a:outerShdw blurRad="50800" dir="5400000" dist="381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Line 4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240">
            <a:solidFill>
              <a:srgbClr val="196f85"/>
            </a:solidFill>
            <a:miter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0" y="4664160"/>
            <a:ext cx="9150840" cy="360"/>
          </a:xfrm>
          <a:prstGeom prst="rtTriangle">
            <a:avLst/>
          </a:prstGeom>
          <a:gradFill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/>
          </a:gradFill>
          <a:ln w="12600">
            <a:noFill/>
          </a:ln>
          <a:effectLst>
            <a:outerShdw blurRad="50800" dir="5400000" dist="381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PlaceHolder 6"/>
          <p:cNvSpPr>
            <a:spLocks noGrp="1"/>
          </p:cNvSpPr>
          <p:nvPr>
            <p:ph type="title"/>
          </p:nvPr>
        </p:nvSpPr>
        <p:spPr>
          <a:xfrm>
            <a:off x="685800" y="1752480"/>
            <a:ext cx="7772040" cy="1829520"/>
          </a:xfrm>
          <a:prstGeom prst="rect">
            <a:avLst/>
          </a:prstGeom>
        </p:spPr>
        <p:txBody>
          <a:bodyPr lIns="90000" rIns="90000" tIns="45000" bIns="45000" anchor="b"/>
          <a:p>
            <a:pPr algn="r">
              <a:lnSpc>
                <a:spcPct val="100000"/>
              </a:lnSpc>
            </a:pPr>
            <a:r>
              <a:rPr b="1" lang="sk-SK" sz="4800" spc="-1" strike="noStrike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Upravte štýly predlohy textu</a:t>
            </a:r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6" name="CustomShape 7"/>
          <p:cNvSpPr/>
          <p:nvPr/>
        </p:nvSpPr>
        <p:spPr>
          <a:xfrm>
            <a:off x="1687680" y="4952880"/>
            <a:ext cx="7455960" cy="487800"/>
          </a:xfrm>
          <a:custGeom>
            <a:avLst/>
            <a:gdLst/>
            <a:ahLst/>
            <a:rect l="l" t="t" r="r" b="b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CustomShape 8"/>
          <p:cNvSpPr/>
          <p:nvPr/>
        </p:nvSpPr>
        <p:spPr>
          <a:xfrm>
            <a:off x="35280" y="5237640"/>
            <a:ext cx="9108360" cy="788400"/>
          </a:xfrm>
          <a:custGeom>
            <a:avLst/>
            <a:gdLst/>
            <a:ahLst/>
            <a:rect l="l" t="t" r="r" b="b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" name="CustomShape 9"/>
          <p:cNvSpPr/>
          <p:nvPr/>
        </p:nvSpPr>
        <p:spPr>
          <a:xfrm>
            <a:off x="0" y="5001120"/>
            <a:ext cx="9143640" cy="1863720"/>
          </a:xfrm>
          <a:custGeom>
            <a:avLst/>
            <a:gdLst/>
            <a:ahLst/>
            <a:rect l="l" t="t" r="r" b="b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tile/>
          </a:blipFill>
          <a:ln w="12600">
            <a:noFill/>
          </a:ln>
          <a:effectLst>
            <a:outerShdw blurRad="50800" dir="5400000" dist="381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" name="Line 10"/>
          <p:cNvSpPr/>
          <p:nvPr/>
        </p:nvSpPr>
        <p:spPr>
          <a:xfrm>
            <a:off x="-3600" y="4997520"/>
            <a:ext cx="9147600" cy="790200"/>
          </a:xfrm>
          <a:prstGeom prst="line">
            <a:avLst/>
          </a:prstGeom>
          <a:ln w="12240">
            <a:solidFill>
              <a:srgbClr val="196f85"/>
            </a:solidFill>
            <a:miter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" name="PlaceHolder 11"/>
          <p:cNvSpPr>
            <a:spLocks noGrp="1"/>
          </p:cNvSpPr>
          <p:nvPr>
            <p:ph type="dt"/>
          </p:nvPr>
        </p:nvSpPr>
        <p:spPr>
          <a:xfrm>
            <a:off x="6726960" y="6408000"/>
            <a:ext cx="1919880" cy="36540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12/20/17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" name="PlaceHolder 12"/>
          <p:cNvSpPr>
            <a:spLocks noGrp="1"/>
          </p:cNvSpPr>
          <p:nvPr>
            <p:ph type="ftr"/>
          </p:nvPr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lIns="90000" rIns="90000" tIns="45000" bIns="45000" anchor="b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" name="PlaceHolder 13"/>
          <p:cNvSpPr>
            <a:spLocks noGrp="1"/>
          </p:cNvSpPr>
          <p:nvPr>
            <p:ph type="sldNum"/>
          </p:nvPr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B84010A4-6434-4B43-AA00-7B264917DC4C}" type="slidenum">
              <a:rPr b="0" lang="en-US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" name="PlaceHolder 1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Click to edit the outline text format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Second Outline Level</a:t>
            </a:r>
            <a:endParaRPr b="0" lang="sk-SK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Third Outline Level</a:t>
            </a:r>
            <a:endParaRPr b="0" lang="sk-SK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Fourth Outline Level</a:t>
            </a:r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Fifth Outline Level</a:t>
            </a:r>
            <a:endParaRPr b="0" lang="sk-SK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Sixth Outline Level</a:t>
            </a:r>
            <a:endParaRPr b="0" lang="sk-SK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Seventh Outline Level</a:t>
            </a:r>
            <a:endParaRPr b="0" lang="sk-SK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499320" y="5945040"/>
            <a:ext cx="4940280" cy="920880"/>
          </a:xfrm>
          <a:custGeom>
            <a:avLst/>
            <a:gdLst/>
            <a:ahLst/>
            <a:rect l="l" t="t" r="r" b="b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CustomShape 2"/>
          <p:cNvSpPr/>
          <p:nvPr/>
        </p:nvSpPr>
        <p:spPr>
          <a:xfrm>
            <a:off x="485640" y="5938920"/>
            <a:ext cx="3690000" cy="933120"/>
          </a:xfrm>
          <a:custGeom>
            <a:avLst/>
            <a:gdLst/>
            <a:ahLst/>
            <a:rect l="l" t="t" r="r" b="b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CustomShape 3"/>
          <p:cNvSpPr/>
          <p:nvPr/>
        </p:nvSpPr>
        <p:spPr>
          <a:xfrm>
            <a:off x="-6120" y="5791320"/>
            <a:ext cx="3402000" cy="1080360"/>
          </a:xfrm>
          <a:prstGeom prst="rtTriangle">
            <a:avLst/>
          </a:prstGeom>
          <a:blipFill>
            <a:blip r:embed="rId2"/>
            <a:tile/>
          </a:blipFill>
          <a:ln w="12600">
            <a:noFill/>
          </a:ln>
          <a:effectLst>
            <a:outerShdw blurRad="50800" dir="5400000" dist="381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1" name="Line 4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240">
            <a:solidFill>
              <a:srgbClr val="196f85"/>
            </a:solidFill>
            <a:miter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2" name="PlaceHolder 5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Click to edit the outline text format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Second Outline Level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Third Outline Level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Fourth Outline Level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Fifth Outline Level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Sixth Outline Level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Seventh Outline LevelUpravte štýl predlohy textu.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1" marL="621720" indent="-22824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b="0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Druhá úroveň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2" marL="859680" indent="-228240">
              <a:lnSpc>
                <a:spcPct val="100000"/>
              </a:lnSpc>
              <a:buClr>
                <a:srgbClr val="da1f28"/>
              </a:buClr>
              <a:buFont typeface="Wingdings 2" charset="2"/>
              <a:buChar char=""/>
            </a:pPr>
            <a:r>
              <a:rPr b="0" lang="sk-SK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Tretia úroveň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3" marL="1143000" indent="-228240">
              <a:lnSpc>
                <a:spcPct val="100000"/>
              </a:lnSpc>
              <a:buClr>
                <a:srgbClr val="da1f28"/>
              </a:buClr>
              <a:buFont typeface="Wingdings 2" charset="2"/>
              <a:buChar char=""/>
            </a:pPr>
            <a:r>
              <a:rPr b="0" lang="sk-SK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Štvrtá úroveň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4" marL="1371600" indent="-228240">
              <a:lnSpc>
                <a:spcPct val="100000"/>
              </a:lnSpc>
              <a:buClr>
                <a:srgbClr val="da1f28"/>
              </a:buClr>
              <a:buFont typeface="Wingdings 2" charset="2"/>
              <a:buChar char=""/>
            </a:pPr>
            <a:r>
              <a:rPr b="0" lang="sk-SK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Piata úroveň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 type="dt"/>
          </p:nvPr>
        </p:nvSpPr>
        <p:spPr>
          <a:xfrm>
            <a:off x="6726960" y="6408000"/>
            <a:ext cx="1919880" cy="36540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12/20/17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4" name="PlaceHolder 7"/>
          <p:cNvSpPr>
            <a:spLocks noGrp="1"/>
          </p:cNvSpPr>
          <p:nvPr>
            <p:ph type="ftr"/>
          </p:nvPr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lIns="90000" rIns="90000" tIns="45000" bIns="45000" anchor="b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5" name="PlaceHolder 8"/>
          <p:cNvSpPr>
            <a:spLocks noGrp="1"/>
          </p:cNvSpPr>
          <p:nvPr>
            <p:ph type="sldNum"/>
          </p:nvPr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1D73BAFB-EEDA-4826-905E-91C36F450AD2}" type="slidenum"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6" name="PlaceHolder 9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sk-SK" sz="4100" spc="-1" strike="noStrike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Upravte štýly predlohy textu</a:t>
            </a:r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http://www.ekonom.sav.sk/" TargetMode="External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685800" y="1752480"/>
            <a:ext cx="7772040" cy="1829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r">
              <a:lnSpc>
                <a:spcPct val="100000"/>
              </a:lnSpc>
            </a:pPr>
            <a:r>
              <a:rPr b="1" lang="sk-SK" sz="4800" spc="-1" strike="noStrike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Aktuálne makroekonomické dianie a starnutie populácie </a:t>
            </a:r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685800" y="3611520"/>
            <a:ext cx="7772040" cy="1199520"/>
          </a:xfrm>
          <a:prstGeom prst="rect">
            <a:avLst/>
          </a:prstGeom>
          <a:noFill/>
          <a:ln>
            <a:noFill/>
          </a:ln>
        </p:spPr>
        <p:txBody>
          <a:bodyPr lIns="45720" rIns="45720" tIns="45000" bIns="45000"/>
          <a:p>
            <a:pPr algn="r">
              <a:lnSpc>
                <a:spcPct val="100000"/>
              </a:lnSpc>
            </a:pPr>
            <a:r>
              <a:rPr b="0" lang="en-US" sz="2700" spc="-1" strike="noStrike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RNDr. Viliam Páleník, PhD.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US" sz="2700" spc="-1" strike="noStrike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Ekonomický ústav SAV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676800" y="5661360"/>
            <a:ext cx="792036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Konferencia CRIBIS Business Info User Day 2017,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17.10.2017, Bratislava Twin City C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Spracované v rámci projektu:APVV-15-0722 Sociálna pasca - náklady a cesta von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685800" y="692640"/>
            <a:ext cx="7772040" cy="1800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r">
              <a:lnSpc>
                <a:spcPct val="100000"/>
              </a:lnSpc>
            </a:pPr>
            <a:r>
              <a:rPr b="1" lang="sk-SK" sz="4800" spc="-1" strike="noStrike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Ďakujem za pozornosť</a:t>
            </a:r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113" name="TextShape 2"/>
          <p:cNvSpPr txBox="1"/>
          <p:nvPr/>
        </p:nvSpPr>
        <p:spPr>
          <a:xfrm>
            <a:off x="685800" y="3285000"/>
            <a:ext cx="7772040" cy="1526040"/>
          </a:xfrm>
          <a:prstGeom prst="rect">
            <a:avLst/>
          </a:prstGeom>
          <a:noFill/>
          <a:ln>
            <a:noFill/>
          </a:ln>
        </p:spPr>
        <p:txBody>
          <a:bodyPr lIns="45720" rIns="45720" tIns="45000" bIns="45000"/>
          <a:p>
            <a:pPr algn="r">
              <a:lnSpc>
                <a:spcPct val="100000"/>
              </a:lnSpc>
            </a:pPr>
            <a:r>
              <a:rPr b="0" lang="en-US" sz="2700" spc="-1" strike="noStrike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RNDr. Viliam Páleník, PhD.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US" sz="2700" spc="-1" strike="noStrike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Ekonomický ústav SAV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US" sz="2700" spc="-1" strike="noStrike" u="sng">
                <a:solidFill>
                  <a:srgbClr val="ff8119"/>
                </a:solidFill>
                <a:uFill>
                  <a:solidFill>
                    <a:srgbClr val="ffffff"/>
                  </a:solidFill>
                </a:uFill>
                <a:latin typeface="Lucida Sans Unicode"/>
                <a:hlinkClick r:id="rId1"/>
              </a:rPr>
              <a:t>www.ekonom.sav.sk</a:t>
            </a:r>
            <a:r>
              <a:rPr b="0" lang="en-US" sz="2700" spc="-1" strike="noStrike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US" sz="2700" spc="-1" strike="noStrike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viliam.palenik@savba.sk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3"/>
          <p:cNvSpPr/>
          <p:nvPr/>
        </p:nvSpPr>
        <p:spPr>
          <a:xfrm>
            <a:off x="598320" y="5301360"/>
            <a:ext cx="669636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Zdroje: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1. Eastern Europe Consensus Forecasts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2. Páleník, v a kol.: Strieborná ekonomika – potenciál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na Slovensku. EÚ SAV, Bratislava 2014, 370p.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457200" y="2133000"/>
            <a:ext cx="8229240" cy="3873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1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Štruktúra vystúpenia: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Makroekonomický vývoj vo svete 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Makroekonomický vývoj na Slovensku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Vonkajšie riziká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Vnútorné riziká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Starnutie populácie na Slovensku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Strieborné inovácie vo finančníctve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Závery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sk-SK" sz="4100" spc="-1" strike="noStrike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Aktuálne makroekonomické dianie a starnutie populácie </a:t>
            </a:r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Zástupný symbol obsahu 3" descr=""/>
          <p:cNvPicPr/>
          <p:nvPr/>
        </p:nvPicPr>
        <p:blipFill>
          <a:blip r:embed="rId1"/>
          <a:stretch/>
        </p:blipFill>
        <p:spPr>
          <a:xfrm>
            <a:off x="611640" y="908640"/>
            <a:ext cx="7848360" cy="5760360"/>
          </a:xfrm>
          <a:prstGeom prst="rect">
            <a:avLst/>
          </a:prstGeom>
          <a:ln>
            <a:noFill/>
          </a:ln>
        </p:spPr>
      </p:pic>
      <p:sp>
        <p:nvSpPr>
          <p:cNvPr id="97" name="TextShape 1"/>
          <p:cNvSpPr txBox="1"/>
          <p:nvPr/>
        </p:nvSpPr>
        <p:spPr>
          <a:xfrm>
            <a:off x="457200" y="274680"/>
            <a:ext cx="8229240" cy="777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sk-SK" sz="4100" spc="-1" strike="noStrike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Makroekonomický vývoj vo svete</a:t>
            </a:r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611640" y="6858000"/>
            <a:ext cx="820872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Zdroj: Eastern Europe Consensus Forecasts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Zástupný symbol obsahu 3" descr=""/>
          <p:cNvPicPr/>
          <p:nvPr/>
        </p:nvPicPr>
        <p:blipFill>
          <a:blip r:embed="rId1"/>
          <a:stretch/>
        </p:blipFill>
        <p:spPr>
          <a:xfrm>
            <a:off x="395640" y="836640"/>
            <a:ext cx="8280720" cy="5835960"/>
          </a:xfrm>
          <a:prstGeom prst="rect">
            <a:avLst/>
          </a:prstGeom>
          <a:ln>
            <a:noFill/>
          </a:ln>
        </p:spPr>
      </p:pic>
      <p:sp>
        <p:nvSpPr>
          <p:cNvPr id="100" name="TextShape 1"/>
          <p:cNvSpPr txBox="1"/>
          <p:nvPr/>
        </p:nvSpPr>
        <p:spPr>
          <a:xfrm>
            <a:off x="457200" y="274680"/>
            <a:ext cx="8229240" cy="633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sk-SK" sz="3200" spc="-1" strike="noStrike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Makroekonomický vývoj na Slovensku</a:t>
            </a:r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395640" y="6962760"/>
            <a:ext cx="77763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Zdroj: Eastern Europe Consensus Forecasts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457200" y="2205000"/>
            <a:ext cx="8229240" cy="3801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1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Vonkajšie riziká: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1" marL="621720" indent="-22824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b="0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EU</a:t>
            </a:r>
            <a:endParaRPr b="0" lang="sk-SK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1" marL="621720" indent="-22824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b="0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USA</a:t>
            </a:r>
            <a:endParaRPr b="0" lang="sk-SK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1" marL="621720" indent="-22824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b="0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Čína, Rusko</a:t>
            </a:r>
            <a:endParaRPr b="0" lang="sk-SK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1" marL="621720" indent="-22824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b="0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Ceny ropy a plynu</a:t>
            </a:r>
            <a:endParaRPr b="0" lang="sk-SK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1" marL="621720" indent="-22824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b="0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Ceny nerastných surovín</a:t>
            </a:r>
            <a:endParaRPr b="0" lang="sk-SK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sk-SK" sz="4100" spc="-1" strike="noStrike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Aktuálne makroekonomické dianie</a:t>
            </a:r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457200" y="2277000"/>
            <a:ext cx="8229240" cy="3729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1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Vnútorné riziká: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Krátkodobé – </a:t>
            </a: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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Strednodobé – zadlžovanie domácností 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1" marL="621720" indent="-22824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b="0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Spotrebné úvery</a:t>
            </a:r>
            <a:endParaRPr b="0" lang="sk-SK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1" marL="621720" indent="-22824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b="0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Hypotéky</a:t>
            </a:r>
            <a:endParaRPr b="0" lang="sk-SK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Dlhodobé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1" marL="621720" indent="-22824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b="0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Dlhodobá nezamestnanosťa sociálna vylúčenosť </a:t>
            </a:r>
            <a:endParaRPr b="0" lang="sk-SK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1" marL="621720" indent="-22824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b="0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Starnutie populácie</a:t>
            </a:r>
            <a:endParaRPr b="0" lang="sk-SK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sk-SK" sz="4100" spc="-1" strike="noStrike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Aktuálne makroekonomické dianie</a:t>
            </a:r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457200" y="14814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Starnutie populácie na Slovensku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1" marL="621720" indent="-22824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b="0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Predlžovanie veku dožitia </a:t>
            </a:r>
            <a:endParaRPr b="0" lang="sk-SK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1" marL="621720" indent="-22824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b="0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Pokles natality</a:t>
            </a:r>
            <a:endParaRPr b="0" lang="sk-SK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Verejné financie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1" marL="621720" indent="-22824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b="0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Zdravotný systém</a:t>
            </a:r>
            <a:endParaRPr b="0" lang="sk-SK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1" marL="621720" indent="-22824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b="0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Dôchodkový systém</a:t>
            </a:r>
            <a:endParaRPr b="0" lang="sk-SK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1" marL="621720" indent="-22824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b="0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Dlhodobá starostlivosť</a:t>
            </a:r>
            <a:endParaRPr b="0" lang="sk-SK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1" marL="621720" indent="-22824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b="0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Školstvo</a:t>
            </a:r>
            <a:endParaRPr b="0" lang="sk-SK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Strieborná ekonomika: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1" marL="621720" indent="-22824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b="0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Prispôsobenie štruktúry produkcie meniacim sa potrebám starnúcej populácie ktorá prináša príležitosti pre inovácie.</a:t>
            </a:r>
            <a:endParaRPr b="0" lang="sk-SK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>
              <a:lnSpc>
                <a:spcPct val="100000"/>
              </a:lnSpc>
            </a:pP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107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sk-SK" sz="4100" spc="-1" strike="noStrike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Aktuálne makroekonomické dianie a starnutie populácie </a:t>
            </a:r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457200" y="1484640"/>
            <a:ext cx="8229240" cy="5256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Strieborné vekové skupiny: 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1" marL="621720" indent="-22824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b="0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50 – 64 rokov – starnúci </a:t>
            </a:r>
            <a:r>
              <a:rPr b="0" lang="sk-SK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(angl. young-old; fr. jeunes seniors; nem. Ältere Erwerbstätigen),</a:t>
            </a:r>
            <a:endParaRPr b="0" lang="sk-SK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1" marL="621720" indent="-22824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b="0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65 – 79 rokov – starí </a:t>
            </a:r>
            <a:r>
              <a:rPr b="0" lang="sk-SK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(angl. old-old alebo middle old; seniors; nem. Personen im Rentenalter),</a:t>
            </a:r>
            <a:endParaRPr b="0" lang="sk-SK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1" marL="621720" indent="-22824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b="0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nad 80 rokov – najstarší (</a:t>
            </a:r>
            <a:r>
              <a:rPr b="0" lang="sk-SK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angl. oldest-old alebo very old; vieux seniors; nem. Hochaltrige Personen)</a:t>
            </a:r>
            <a:endParaRPr b="0" lang="sk-SK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Strieborné inovácie vo finančníctve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1" marL="621720" indent="-22824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b="0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Privátne zdravotné a penzijné poistenie a sporenie</a:t>
            </a:r>
            <a:endParaRPr b="0" lang="sk-SK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1" marL="621720" indent="-22824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b="0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Osobné poradenské služby</a:t>
            </a:r>
            <a:endParaRPr b="0" lang="sk-SK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1" marL="621720" indent="-22824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b="0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Reverzné hypotéky</a:t>
            </a:r>
            <a:endParaRPr b="0" lang="sk-SK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2" marL="859680" indent="-228240">
              <a:lnSpc>
                <a:spcPct val="100000"/>
              </a:lnSpc>
              <a:buClr>
                <a:srgbClr val="da1f28"/>
              </a:buClr>
              <a:buFont typeface="Wingdings 2" charset="2"/>
              <a:buChar char=""/>
            </a:pPr>
            <a:r>
              <a:rPr b="0" lang="sk-SK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Dlhový model</a:t>
            </a:r>
            <a:r>
              <a:rPr b="0" lang="sk-SK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	</a:t>
            </a:r>
            <a:endParaRPr b="0" lang="sk-SK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2" marL="859680" indent="-228240">
              <a:lnSpc>
                <a:spcPct val="100000"/>
              </a:lnSpc>
              <a:buClr>
                <a:srgbClr val="da1f28"/>
              </a:buClr>
              <a:buFont typeface="Wingdings 2" charset="2"/>
              <a:buChar char=""/>
            </a:pPr>
            <a:r>
              <a:rPr b="0" lang="sk-SK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Predajný model</a:t>
            </a:r>
            <a:endParaRPr b="0" lang="sk-SK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>
              <a:lnSpc>
                <a:spcPct val="100000"/>
              </a:lnSpc>
            </a:pP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sk-SK" sz="4100" spc="-1" strike="noStrike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Aktuálne makroekonomické dianie a starnutie populácie </a:t>
            </a:r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457200" y="14814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„</a:t>
            </a: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Žijeme dobré časy“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Nepodceniť vonkajšie riziká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Domáce riziká: 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1" marL="621720" indent="-22824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b="0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Krátkodobé -</a:t>
            </a:r>
            <a:endParaRPr b="0" lang="sk-SK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1" marL="621720" indent="-22824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b="0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Strednodobé - zadlžovanie domácností </a:t>
            </a:r>
            <a:endParaRPr b="0" lang="sk-SK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1" marL="621720" indent="-22824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b="0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Dlhodobé - starnutie populácie slovenskej populácie</a:t>
            </a:r>
            <a:endParaRPr b="0" lang="sk-SK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Riziko pre verejné financie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Šanca pre striebornú ekonomiku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sk-SK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Príležitosti na inovácie vo finančníctve</a:t>
            </a: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1" marL="621720" indent="-22824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b="0" lang="sk-SK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sporenie, poistenie, spätná hypotéka</a:t>
            </a:r>
            <a:endParaRPr b="0" lang="sk-SK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>
              <a:lnSpc>
                <a:spcPct val="100000"/>
              </a:lnSpc>
            </a:pPr>
            <a:endParaRPr b="0" lang="sk-SK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sk-SK" sz="4100" spc="-1" strike="noStrike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Závery</a:t>
            </a:r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208</TotalTime>
  <Application>LibreOffice/5.1.6.2$Linux_X86_64 LibreOffice_project/10m0$Build-2</Application>
  <Words>354</Words>
  <Paragraphs>78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2017-10-17T06:54:12Z</dcterms:created>
  <dc:creator>admin</dc:creator>
  <dc:description/>
  <dc:language>en-US</dc:language>
  <cp:lastModifiedBy>Viliam Páleník</cp:lastModifiedBy>
  <cp:lastPrinted>2017-10-17T11:21:34Z</cp:lastPrinted>
  <dcterms:modified xsi:type="dcterms:W3CDTF">2017-10-31T12:28:27Z</dcterms:modified>
  <cp:revision>13</cp:revision>
  <dc:subject/>
  <dc:title>Prezentácia programu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Prezentácia na obrazovke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10</vt:i4>
  </property>
</Properties>
</file>